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0" r:id="rId13"/>
    <p:sldId id="407" r:id="rId14"/>
    <p:sldId id="411" r:id="rId15"/>
    <p:sldId id="412" r:id="rId16"/>
    <p:sldId id="413"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0"/>
            <p14:sldId id="407"/>
            <p14:sldId id="411"/>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62" autoAdjust="0"/>
    <p:restoredTop sz="90088" autoAdjust="0"/>
  </p:normalViewPr>
  <p:slideViewPr>
    <p:cSldViewPr snapToGrid="0">
      <p:cViewPr varScale="1">
        <p:scale>
          <a:sx n="129" d="100"/>
          <a:sy n="129" d="100"/>
        </p:scale>
        <p:origin x="200" y="512"/>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2019/7/27</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9.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5.xml"/><Relationship Id="rId7" Type="http://schemas.openxmlformats.org/officeDocument/2006/relationships/image" Target="../media/image52.png"/><Relationship Id="rId12" Type="http://schemas.openxmlformats.org/officeDocument/2006/relationships/image" Target="../media/image3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35.png"/><Relationship Id="rId5" Type="http://schemas.openxmlformats.org/officeDocument/2006/relationships/image" Target="../media/image61.png"/><Relationship Id="rId10" Type="http://schemas.openxmlformats.org/officeDocument/2006/relationships/image" Target="../media/image34.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7658268" y="5914859"/>
            <a:ext cx="1473623" cy="246221"/>
          </a:xfrm>
          <a:prstGeom prst="rect">
            <a:avLst/>
          </a:prstGeom>
          <a:noFill/>
        </p:spPr>
        <p:txBody>
          <a:bodyPr wrap="square" rtlCol="0">
            <a:spAutoFit/>
          </a:bodyPr>
          <a:lstStyle/>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[1] C.S. Peskin, 1972</a:t>
            </a:r>
          </a:p>
        </p:txBody>
      </p:sp>
      <p:sp>
        <p:nvSpPr>
          <p:cNvPr id="29" name="大かっこ 28">
            <a:extLst>
              <a:ext uri="{FF2B5EF4-FFF2-40B4-BE49-F238E27FC236}">
                <a16:creationId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a16="http://schemas.microsoft.com/office/drawing/2014/main" id="{9F61158F-00CB-457E-8228-AF09AF1D6263}"/>
              </a:ext>
            </a:extLst>
          </p:cNvPr>
          <p:cNvSpPr txBox="1"/>
          <p:nvPr/>
        </p:nvSpPr>
        <p:spPr>
          <a:xfrm>
            <a:off x="429784" y="1104597"/>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id="{EBB9BA03-F82F-4F7D-8A4B-D9019D951B88}"/>
              </a:ext>
            </a:extLst>
          </p:cNvPr>
          <p:cNvSpPr txBox="1"/>
          <p:nvPr/>
        </p:nvSpPr>
        <p:spPr>
          <a:xfrm>
            <a:off x="679917" y="1484204"/>
            <a:ext cx="7856012" cy="50783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Discrete Element Method (DEM)</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Computational Fluid Dynamics (CFD)</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を組み合わせた</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法を用いて、数値解析を行った。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a:extLst>
              <a:ext uri="{FF2B5EF4-FFF2-40B4-BE49-F238E27FC236}">
                <a16:creationId xmlns:a16="http://schemas.microsoft.com/office/drawing/2014/main" id="{77C5E7A6-F3E0-4A25-8427-7628122BFC25}"/>
              </a:ext>
            </a:extLst>
          </p:cNvPr>
          <p:cNvSpPr/>
          <p:nvPr/>
        </p:nvSpPr>
        <p:spPr>
          <a:xfrm>
            <a:off x="600148" y="1484205"/>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テキスト ボックス 5">
            <a:extLst>
              <a:ext uri="{FF2B5EF4-FFF2-40B4-BE49-F238E27FC236}">
                <a16:creationId xmlns:a16="http://schemas.microsoft.com/office/drawing/2014/main" id="{815C6898-2017-4BB8-8EB9-16B78A01BCF2}"/>
              </a:ext>
            </a:extLst>
          </p:cNvPr>
          <p:cNvSpPr txBox="1"/>
          <p:nvPr/>
        </p:nvSpPr>
        <p:spPr>
          <a:xfrm>
            <a:off x="810718" y="2291844"/>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F56231B6-9C16-4223-A7E9-60416FF4776A}"/>
                  </a:ext>
                </a:extLst>
              </p:cNvPr>
              <p:cNvSpPr/>
              <p:nvPr/>
            </p:nvSpPr>
            <p:spPr>
              <a:xfrm>
                <a:off x="1007500" y="2583173"/>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1007500" y="2583173"/>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EAEA4957-EF9E-474D-98E3-1F1E133CCF7F}"/>
                  </a:ext>
                </a:extLst>
              </p:cNvPr>
              <p:cNvSpPr/>
              <p:nvPr/>
            </p:nvSpPr>
            <p:spPr>
              <a:xfrm>
                <a:off x="1007499" y="3025575"/>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1007499" y="3025575"/>
                <a:ext cx="658578" cy="399148"/>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30D1D65-E2F5-457F-A576-4E0539615343}"/>
              </a:ext>
            </a:extLst>
          </p:cNvPr>
          <p:cNvSpPr txBox="1"/>
          <p:nvPr/>
        </p:nvSpPr>
        <p:spPr>
          <a:xfrm>
            <a:off x="4846257" y="2291845"/>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D530DC2B-19A5-4B43-A352-B761977BA811}"/>
                  </a:ext>
                </a:extLst>
              </p:cNvPr>
              <p:cNvSpPr/>
              <p:nvPr/>
            </p:nvSpPr>
            <p:spPr>
              <a:xfrm>
                <a:off x="5102691" y="2633459"/>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102691" y="2633459"/>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400A9834-3F6F-4C6A-94F0-CD50FC34F0E2}"/>
                  </a:ext>
                </a:extLst>
              </p:cNvPr>
              <p:cNvSpPr/>
              <p:nvPr/>
            </p:nvSpPr>
            <p:spPr>
              <a:xfrm>
                <a:off x="5102688" y="3060922"/>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102688" y="3060922"/>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9EBFD01-1FD6-434F-A683-CF391D124120}"/>
              </a:ext>
            </a:extLst>
          </p:cNvPr>
          <p:cNvSpPr txBox="1"/>
          <p:nvPr/>
        </p:nvSpPr>
        <p:spPr>
          <a:xfrm>
            <a:off x="4077738" y="2656768"/>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id="{46FF3262-82D0-4AC6-A6E6-5DB572149281}"/>
              </a:ext>
            </a:extLst>
          </p:cNvPr>
          <p:cNvSpPr/>
          <p:nvPr/>
        </p:nvSpPr>
        <p:spPr>
          <a:xfrm>
            <a:off x="665110" y="2464969"/>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id="{8459B7D9-EA31-49B1-9FE2-B2556FADBBC1}"/>
              </a:ext>
            </a:extLst>
          </p:cNvPr>
          <p:cNvSpPr/>
          <p:nvPr/>
        </p:nvSpPr>
        <p:spPr>
          <a:xfrm>
            <a:off x="4743429" y="2467501"/>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8CE8971-E44D-4DE1-98D0-ED02CC8CCA81}"/>
                  </a:ext>
                </a:extLst>
              </p:cNvPr>
              <p:cNvSpPr txBox="1"/>
              <p:nvPr/>
            </p:nvSpPr>
            <p:spPr>
              <a:xfrm>
                <a:off x="2775227" y="3796928"/>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75227" y="3796928"/>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71C3027F-4914-4F48-A93C-94DB5155A9D2}"/>
              </a:ext>
            </a:extLst>
          </p:cNvPr>
          <p:cNvCxnSpPr>
            <a:cxnSpLocks/>
            <a:stCxn id="17" idx="3"/>
          </p:cNvCxnSpPr>
          <p:nvPr/>
        </p:nvCxnSpPr>
        <p:spPr>
          <a:xfrm flipV="1">
            <a:off x="5956872" y="2985075"/>
            <a:ext cx="1216855" cy="1133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65F9C0-5316-4EA6-8555-0A5B1D598D51}"/>
              </a:ext>
            </a:extLst>
          </p:cNvPr>
          <p:cNvCxnSpPr>
            <a:cxnSpLocks/>
            <a:stCxn id="17" idx="1"/>
            <a:endCxn id="22" idx="4"/>
          </p:cNvCxnSpPr>
          <p:nvPr/>
        </p:nvCxnSpPr>
        <p:spPr>
          <a:xfrm flipH="1" flipV="1">
            <a:off x="2151330" y="3014559"/>
            <a:ext cx="623897" cy="1103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EDDF51A8-9015-4635-8A61-A8D4FEE02753}"/>
              </a:ext>
            </a:extLst>
          </p:cNvPr>
          <p:cNvSpPr txBox="1"/>
          <p:nvPr/>
        </p:nvSpPr>
        <p:spPr>
          <a:xfrm>
            <a:off x="2775227" y="4441899"/>
            <a:ext cx="3181645"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Cundall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961026" y="262759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161875" y="2680499"/>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26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 </a:t>
            </a:r>
            <a:r>
              <a:rPr lang="ja-JP" altLang="en-US" dirty="0"/>
              <a:t>解析手法</a:t>
            </a:r>
          </a:p>
        </p:txBody>
      </p:sp>
      <p:sp>
        <p:nvSpPr>
          <p:cNvPr id="3" name="テキスト ボックス 2">
            <a:extLst>
              <a:ext uri="{FF2B5EF4-FFF2-40B4-BE49-F238E27FC236}">
                <a16:creationId xmlns:a16="http://schemas.microsoft.com/office/drawing/2014/main" id="{9F61158F-00CB-457E-8228-AF09AF1D6263}"/>
              </a:ext>
            </a:extLst>
          </p:cNvPr>
          <p:cNvSpPr txBox="1"/>
          <p:nvPr/>
        </p:nvSpPr>
        <p:spPr>
          <a:xfrm>
            <a:off x="280437" y="1159563"/>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7DA0896-9E3B-4A12-9CB3-400E4B7A0CFB}"/>
                  </a:ext>
                </a:extLst>
              </p:cNvPr>
              <p:cNvSpPr txBox="1"/>
              <p:nvPr/>
            </p:nvSpPr>
            <p:spPr>
              <a:xfrm>
                <a:off x="553127" y="2696900"/>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53127" y="2696900"/>
                <a:ext cx="1427122" cy="207749"/>
              </a:xfrm>
              <a:prstGeom prst="rect">
                <a:avLst/>
              </a:prstGeom>
              <a:blipFill rotWithShape="0">
                <a:blip r:embed="rId4"/>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409F1F7F-F250-4D9B-A940-364A0A667A80}"/>
              </a:ext>
            </a:extLst>
          </p:cNvPr>
          <p:cNvSpPr txBox="1"/>
          <p:nvPr/>
        </p:nvSpPr>
        <p:spPr>
          <a:xfrm>
            <a:off x="530569" y="1539170"/>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id="{F1742214-2B82-40D5-A5A2-36EEC990A37D}"/>
              </a:ext>
            </a:extLst>
          </p:cNvPr>
          <p:cNvSpPr/>
          <p:nvPr/>
        </p:nvSpPr>
        <p:spPr>
          <a:xfrm>
            <a:off x="450801" y="1539171"/>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id="{8DE02DA8-B91B-4661-9CC7-DB26031523A0}"/>
              </a:ext>
            </a:extLst>
          </p:cNvPr>
          <p:cNvSpPr txBox="1"/>
          <p:nvPr/>
        </p:nvSpPr>
        <p:spPr>
          <a:xfrm>
            <a:off x="553127" y="2308711"/>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id="{AC2BC780-1C5D-44DD-9C60-D2AAE8765D71}"/>
              </a:ext>
            </a:extLst>
          </p:cNvPr>
          <p:cNvSpPr txBox="1"/>
          <p:nvPr/>
        </p:nvSpPr>
        <p:spPr>
          <a:xfrm>
            <a:off x="536057" y="3777370"/>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id="{914376E5-52F7-4804-B04F-EE1EB2407943}"/>
              </a:ext>
            </a:extLst>
          </p:cNvPr>
          <p:cNvSpPr/>
          <p:nvPr/>
        </p:nvSpPr>
        <p:spPr>
          <a:xfrm>
            <a:off x="407519" y="2481837"/>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id="{CB1BC865-1C6A-45EB-8D8A-81CAE93C6488}"/>
              </a:ext>
            </a:extLst>
          </p:cNvPr>
          <p:cNvSpPr/>
          <p:nvPr/>
        </p:nvSpPr>
        <p:spPr>
          <a:xfrm>
            <a:off x="400287" y="395049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4CD0ACF7-F318-4FF4-A5BE-D4057663952F}"/>
                  </a:ext>
                </a:extLst>
              </p:cNvPr>
              <p:cNvSpPr txBox="1"/>
              <p:nvPr/>
            </p:nvSpPr>
            <p:spPr>
              <a:xfrm>
                <a:off x="589946" y="416632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589946" y="4166322"/>
                <a:ext cx="1646605" cy="227370"/>
              </a:xfrm>
              <a:prstGeom prst="rect">
                <a:avLst/>
              </a:prstGeom>
              <a:blipFill rotWithShape="0">
                <a:blip r:embed="rId5"/>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EA02E9D3-F49B-4345-A5FC-C9D06D95FA6F}"/>
                  </a:ext>
                </a:extLst>
              </p:cNvPr>
              <p:cNvSpPr txBox="1"/>
              <p:nvPr/>
            </p:nvSpPr>
            <p:spPr>
              <a:xfrm>
                <a:off x="394079" y="294933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394079" y="2949331"/>
                <a:ext cx="2032986" cy="53963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D78A4A3-A9CB-40DB-89B8-0C2D6E00076F}"/>
                  </a:ext>
                </a:extLst>
              </p:cNvPr>
              <p:cNvSpPr txBox="1"/>
              <p:nvPr/>
            </p:nvSpPr>
            <p:spPr>
              <a:xfrm>
                <a:off x="619822" y="5026207"/>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9822" y="5026207"/>
                <a:ext cx="3065391" cy="209096"/>
              </a:xfrm>
              <a:prstGeom prst="rect">
                <a:avLst/>
              </a:prstGeom>
              <a:blipFill rotWithShape="0">
                <a:blip r:embed="rId7"/>
                <a:stretch>
                  <a:fillRect l="-398" t="-5882" r="-1193" b="-2647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31E54D92-77B4-40E4-9E61-F685CE87AC37}"/>
              </a:ext>
            </a:extLst>
          </p:cNvPr>
          <p:cNvSpPr txBox="1"/>
          <p:nvPr/>
        </p:nvSpPr>
        <p:spPr>
          <a:xfrm>
            <a:off x="400287" y="5647110"/>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02710D9-4D3F-4BB5-B07C-05625047915E}"/>
                  </a:ext>
                </a:extLst>
              </p:cNvPr>
              <p:cNvSpPr txBox="1"/>
              <p:nvPr/>
            </p:nvSpPr>
            <p:spPr>
              <a:xfrm>
                <a:off x="2256042" y="404262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56042" y="4042620"/>
                <a:ext cx="1970347" cy="436466"/>
              </a:xfrm>
              <a:prstGeom prst="rect">
                <a:avLst/>
              </a:prstGeom>
              <a:blipFill rotWithShape="0">
                <a:blip r:embed="rId8"/>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7BEF77C-61E3-9048-AF7A-BE7CBAF1BAAE}"/>
              </a:ext>
            </a:extLst>
          </p:cNvPr>
          <p:cNvSpPr txBox="1"/>
          <p:nvPr/>
        </p:nvSpPr>
        <p:spPr>
          <a:xfrm>
            <a:off x="2344944" y="3144992"/>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7" name="テキスト ボックス 16">
            <a:extLst>
              <a:ext uri="{FF2B5EF4-FFF2-40B4-BE49-F238E27FC236}">
                <a16:creationId xmlns:a16="http://schemas.microsoft.com/office/drawing/2014/main" id="{D0E8C28A-4F84-4A3F-9D91-E5761D521061}"/>
              </a:ext>
            </a:extLst>
          </p:cNvPr>
          <p:cNvSpPr txBox="1"/>
          <p:nvPr/>
        </p:nvSpPr>
        <p:spPr>
          <a:xfrm>
            <a:off x="5561073" y="5467803"/>
            <a:ext cx="2888964" cy="400110"/>
          </a:xfrm>
          <a:prstGeom prst="rect">
            <a:avLst/>
          </a:prstGeom>
          <a:noFill/>
        </p:spPr>
        <p:txBody>
          <a:bodyPr wrap="square" rtlCol="0">
            <a:spAutoFit/>
          </a:bodyPr>
          <a:lstStyle/>
          <a:p>
            <a:pPr algn="ctr"/>
            <a:r>
              <a:rPr lang="en-US" altLang="ja-JP" sz="1000" dirty="0"/>
              <a:t>SDF</a:t>
            </a:r>
            <a:r>
              <a:rPr lang="ja-JP" altLang="en-US" sz="1000" dirty="0"/>
              <a:t>により定義されたスカラーフィールドが壁面の移動に合わせて変化する様子</a:t>
            </a:r>
            <a:endParaRPr lang="en-US" altLang="ja-JP" sz="1000"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D78A4A3-A9CB-40DB-89B8-0C2D6E00076F}"/>
                  </a:ext>
                </a:extLst>
              </p:cNvPr>
              <p:cNvSpPr txBox="1"/>
              <p:nvPr/>
            </p:nvSpPr>
            <p:spPr>
              <a:xfrm>
                <a:off x="617782" y="5235303"/>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7782" y="5235303"/>
                <a:ext cx="2242537" cy="232500"/>
              </a:xfrm>
              <a:prstGeom prst="rect">
                <a:avLst/>
              </a:prstGeom>
              <a:blipFill rotWithShape="0">
                <a:blip r:embed="rId9"/>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530DC2B-19A5-4B43-A352-B761977BA811}"/>
                  </a:ext>
                </a:extLst>
              </p:cNvPr>
              <p:cNvSpPr/>
              <p:nvPr/>
            </p:nvSpPr>
            <p:spPr>
              <a:xfrm>
                <a:off x="536759" y="447786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9" name="正方形/長方形 18">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36759" y="4477866"/>
                <a:ext cx="4115553" cy="57272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D1F80EA0-9B51-498A-B89F-7CA9DCEBCCE0}"/>
                  </a:ext>
                </a:extLst>
              </p:cNvPr>
              <p:cNvSpPr txBox="1"/>
              <p:nvPr/>
            </p:nvSpPr>
            <p:spPr>
              <a:xfrm>
                <a:off x="2572673" y="2781015"/>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0" name="テキスト ボックス 19">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572673" y="2781015"/>
                <a:ext cx="1050672" cy="438133"/>
              </a:xfrm>
              <a:prstGeom prst="rect">
                <a:avLst/>
              </a:prstGeom>
              <a:blipFill rotWithShape="0">
                <a:blip r:embed="rId11"/>
                <a:stretch>
                  <a:fillRect l="-2326" t="-1389" r="-6977" b="-18056"/>
                </a:stretch>
              </a:blipFill>
            </p:spPr>
            <p:txBody>
              <a:bodyPr/>
              <a:lstStyle/>
              <a:p>
                <a:r>
                  <a:rPr lang="ja-JP" altLang="en-US">
                    <a:noFill/>
                  </a:rPr>
                  <a:t> </a:t>
                </a:r>
              </a:p>
            </p:txBody>
          </p:sp>
        </mc:Fallback>
      </mc:AlternateContent>
      <p:pic>
        <p:nvPicPr>
          <p:cNvPr id="21"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36078" y="2164756"/>
            <a:ext cx="2719754" cy="3301075"/>
          </a:xfrm>
          <a:prstGeom prst="rect">
            <a:avLst/>
          </a:prstGeom>
        </p:spPr>
      </p:pic>
    </p:spTree>
    <p:extLst>
      <p:ext uri="{BB962C8B-B14F-4D97-AF65-F5344CB8AC3E}">
        <p14:creationId xmlns:p14="http://schemas.microsoft.com/office/powerpoint/2010/main" val="337125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repeatCount="indefinite" fill="hold" display="0">
                  <p:stCondLst>
                    <p:cond delay="indefinite"/>
                  </p:stCondLst>
                </p:cTn>
                <p:tgtEl>
                  <p:spTgt spid="2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a16="http://schemas.microsoft.com/office/drawing/2014/main" id="{9F61158F-00CB-457E-8228-AF09AF1D6263}"/>
              </a:ext>
            </a:extLst>
          </p:cNvPr>
          <p:cNvSpPr txBox="1"/>
          <p:nvPr/>
        </p:nvSpPr>
        <p:spPr>
          <a:xfrm>
            <a:off x="309933" y="1139898"/>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7DA0896-9E3B-4A12-9CB3-400E4B7A0CFB}"/>
                  </a:ext>
                </a:extLst>
              </p:cNvPr>
              <p:cNvSpPr txBox="1"/>
              <p:nvPr/>
            </p:nvSpPr>
            <p:spPr>
              <a:xfrm>
                <a:off x="582623" y="267723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82623" y="2677235"/>
                <a:ext cx="1427122" cy="207749"/>
              </a:xfrm>
              <a:prstGeom prst="rect">
                <a:avLst/>
              </a:prstGeom>
              <a:blipFill rotWithShape="0">
                <a:blip r:embed="rId2"/>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409F1F7F-F250-4D9B-A940-364A0A667A80}"/>
              </a:ext>
            </a:extLst>
          </p:cNvPr>
          <p:cNvSpPr txBox="1"/>
          <p:nvPr/>
        </p:nvSpPr>
        <p:spPr>
          <a:xfrm>
            <a:off x="560065" y="1519505"/>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id="{F1742214-2B82-40D5-A5A2-36EEC990A37D}"/>
              </a:ext>
            </a:extLst>
          </p:cNvPr>
          <p:cNvSpPr/>
          <p:nvPr/>
        </p:nvSpPr>
        <p:spPr>
          <a:xfrm>
            <a:off x="480297" y="1519506"/>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id="{8DE02DA8-B91B-4661-9CC7-DB26031523A0}"/>
              </a:ext>
            </a:extLst>
          </p:cNvPr>
          <p:cNvSpPr txBox="1"/>
          <p:nvPr/>
        </p:nvSpPr>
        <p:spPr>
          <a:xfrm>
            <a:off x="582623" y="2289046"/>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id="{AC2BC780-1C5D-44DD-9C60-D2AAE8765D71}"/>
              </a:ext>
            </a:extLst>
          </p:cNvPr>
          <p:cNvSpPr txBox="1"/>
          <p:nvPr/>
        </p:nvSpPr>
        <p:spPr>
          <a:xfrm>
            <a:off x="565553" y="3757705"/>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id="{914376E5-52F7-4804-B04F-EE1EB2407943}"/>
              </a:ext>
            </a:extLst>
          </p:cNvPr>
          <p:cNvSpPr/>
          <p:nvPr/>
        </p:nvSpPr>
        <p:spPr>
          <a:xfrm>
            <a:off x="437015" y="246217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id="{CB1BC865-1C6A-45EB-8D8A-81CAE93C6488}"/>
              </a:ext>
            </a:extLst>
          </p:cNvPr>
          <p:cNvSpPr/>
          <p:nvPr/>
        </p:nvSpPr>
        <p:spPr>
          <a:xfrm>
            <a:off x="429783" y="3930831"/>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4CD0ACF7-F318-4FF4-A5BE-D4057663952F}"/>
                  </a:ext>
                </a:extLst>
              </p:cNvPr>
              <p:cNvSpPr txBox="1"/>
              <p:nvPr/>
            </p:nvSpPr>
            <p:spPr>
              <a:xfrm>
                <a:off x="619442" y="4146657"/>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619442" y="4146657"/>
                <a:ext cx="1646605" cy="227370"/>
              </a:xfrm>
              <a:prstGeom prst="rect">
                <a:avLst/>
              </a:prstGeom>
              <a:blipFill rotWithShape="0">
                <a:blip r:embed="rId3"/>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EA02E9D3-F49B-4345-A5FC-C9D06D95FA6F}"/>
                  </a:ext>
                </a:extLst>
              </p:cNvPr>
              <p:cNvSpPr txBox="1"/>
              <p:nvPr/>
            </p:nvSpPr>
            <p:spPr>
              <a:xfrm>
                <a:off x="423575" y="2929666"/>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423575" y="2929666"/>
                <a:ext cx="2032986" cy="53963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D78A4A3-A9CB-40DB-89B8-0C2D6E00076F}"/>
                  </a:ext>
                </a:extLst>
              </p:cNvPr>
              <p:cNvSpPr txBox="1"/>
              <p:nvPr/>
            </p:nvSpPr>
            <p:spPr>
              <a:xfrm>
                <a:off x="649318" y="5006542"/>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9318" y="5006542"/>
                <a:ext cx="3065391" cy="209096"/>
              </a:xfrm>
              <a:prstGeom prst="rect">
                <a:avLst/>
              </a:prstGeom>
              <a:blipFill rotWithShape="0">
                <a:blip r:embed="rId5"/>
                <a:stretch>
                  <a:fillRect l="-398" t="-2857" r="-1394" b="-22857"/>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31E54D92-77B4-40E4-9E61-F685CE87AC37}"/>
              </a:ext>
            </a:extLst>
          </p:cNvPr>
          <p:cNvSpPr txBox="1"/>
          <p:nvPr/>
        </p:nvSpPr>
        <p:spPr>
          <a:xfrm>
            <a:off x="429783" y="5627445"/>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02710D9-4D3F-4BB5-B07C-05625047915E}"/>
                  </a:ext>
                </a:extLst>
              </p:cNvPr>
              <p:cNvSpPr txBox="1"/>
              <p:nvPr/>
            </p:nvSpPr>
            <p:spPr>
              <a:xfrm>
                <a:off x="2285538" y="4022955"/>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85538" y="4022955"/>
                <a:ext cx="1970347" cy="43646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7BEF77C-61E3-9048-AF7A-BE7CBAF1BAAE}"/>
              </a:ext>
            </a:extLst>
          </p:cNvPr>
          <p:cNvSpPr txBox="1"/>
          <p:nvPr/>
        </p:nvSpPr>
        <p:spPr>
          <a:xfrm>
            <a:off x="2374440" y="3125327"/>
            <a:ext cx="530090" cy="715581"/>
          </a:xfrm>
          <a:prstGeom prst="rect">
            <a:avLst/>
          </a:prstGeom>
          <a:noFill/>
        </p:spPr>
        <p:txBody>
          <a:bodyPr wrap="square" rtlCol="0">
            <a:spAutoFit/>
          </a:bodyPr>
          <a:lstStyle/>
          <a:p>
            <a:r>
              <a:rPr lang="en-US" altLang="ja-JP" sz="4050" dirty="0"/>
              <a:t>+</a:t>
            </a:r>
            <a:endParaRPr lang="ja-JP" altLang="en-US" sz="405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7D78A4A3-A9CB-40DB-89B8-0C2D6E00076F}"/>
                  </a:ext>
                </a:extLst>
              </p:cNvPr>
              <p:cNvSpPr txBox="1"/>
              <p:nvPr/>
            </p:nvSpPr>
            <p:spPr>
              <a:xfrm>
                <a:off x="647278" y="5215638"/>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7278" y="5215638"/>
                <a:ext cx="2242537" cy="232500"/>
              </a:xfrm>
              <a:prstGeom prst="rect">
                <a:avLst/>
              </a:prstGeom>
              <a:blipFill rotWithShape="0">
                <a:blip r:embed="rId7"/>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D530DC2B-19A5-4B43-A352-B761977BA811}"/>
                  </a:ext>
                </a:extLst>
              </p:cNvPr>
              <p:cNvSpPr/>
              <p:nvPr/>
            </p:nvSpPr>
            <p:spPr>
              <a:xfrm>
                <a:off x="566255" y="4458201"/>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8" name="正方形/長方形 17">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66255" y="4458201"/>
                <a:ext cx="4115553" cy="572721"/>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1F80EA0-9B51-498A-B89F-7CA9DCEBCCE0}"/>
                  </a:ext>
                </a:extLst>
              </p:cNvPr>
              <p:cNvSpPr txBox="1"/>
              <p:nvPr/>
            </p:nvSpPr>
            <p:spPr>
              <a:xfrm>
                <a:off x="2602169" y="276135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19" name="テキスト ボックス 18">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602169" y="2761350"/>
                <a:ext cx="1050672" cy="438133"/>
              </a:xfrm>
              <a:prstGeom prst="rect">
                <a:avLst/>
              </a:prstGeom>
              <a:blipFill rotWithShape="0">
                <a:blip r:embed="rId9"/>
                <a:stretch>
                  <a:fillRect l="-2907" t="-1389" r="-6395" b="-16667"/>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3868BC8D-C46C-430A-A2F4-20ADC01C7BC4}"/>
              </a:ext>
            </a:extLst>
          </p:cNvPr>
          <p:cNvSpPr txBox="1"/>
          <p:nvPr/>
        </p:nvSpPr>
        <p:spPr>
          <a:xfrm>
            <a:off x="5826459" y="5142775"/>
            <a:ext cx="2888964" cy="246221"/>
          </a:xfrm>
          <a:prstGeom prst="rect">
            <a:avLst/>
          </a:prstGeom>
          <a:noFill/>
        </p:spPr>
        <p:txBody>
          <a:bodyPr wrap="square" rtlCol="0">
            <a:spAutoFit/>
          </a:bodyPr>
          <a:lstStyle/>
          <a:p>
            <a:pPr algn="ctr"/>
            <a:r>
              <a:rPr lang="en-US" altLang="ja-JP" sz="1000" dirty="0"/>
              <a:t>SFD</a:t>
            </a:r>
            <a:r>
              <a:rPr lang="ja-JP" altLang="en-US" sz="1000" dirty="0"/>
              <a:t>・</a:t>
            </a:r>
            <a:r>
              <a:rPr lang="en-US" altLang="ja-JP" sz="1000" dirty="0"/>
              <a:t>IBM</a:t>
            </a:r>
            <a:r>
              <a:rPr lang="ja-JP" altLang="en-US" sz="1000" dirty="0"/>
              <a:t>それぞれによりつくられるフィールド</a:t>
            </a:r>
            <a:endParaRPr lang="en-US" altLang="ja-JP" sz="1000" dirty="0"/>
          </a:p>
        </p:txBody>
      </p:sp>
      <p:pic>
        <p:nvPicPr>
          <p:cNvPr id="21" name="図 20">
            <a:extLst>
              <a:ext uri="{FF2B5EF4-FFF2-40B4-BE49-F238E27FC236}">
                <a16:creationId xmlns:a16="http://schemas.microsoft.com/office/drawing/2014/main" id="{F78E0369-6287-49A7-8D11-212748C30E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9136" y="2677235"/>
            <a:ext cx="1857373" cy="2418089"/>
          </a:xfrm>
          <a:prstGeom prst="rect">
            <a:avLst/>
          </a:prstGeom>
          <a:ln w="19050">
            <a:solidFill>
              <a:schemeClr val="bg1">
                <a:lumMod val="50000"/>
              </a:schemeClr>
            </a:solidFill>
          </a:ln>
        </p:spPr>
      </p:pic>
      <p:pic>
        <p:nvPicPr>
          <p:cNvPr id="22" name="図 21">
            <a:extLst>
              <a:ext uri="{FF2B5EF4-FFF2-40B4-BE49-F238E27FC236}">
                <a16:creationId xmlns:a16="http://schemas.microsoft.com/office/drawing/2014/main" id="{E343C793-FC67-4B7F-8B24-C34715C8E8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46164" y="2677234"/>
            <a:ext cx="1857373" cy="2418089"/>
          </a:xfrm>
          <a:prstGeom prst="rect">
            <a:avLst/>
          </a:prstGeom>
          <a:ln w="19050">
            <a:solidFill>
              <a:schemeClr val="bg1">
                <a:lumMod val="50000"/>
              </a:schemeClr>
            </a:solidFill>
          </a:ln>
        </p:spPr>
      </p:pic>
    </p:spTree>
    <p:extLst>
      <p:ext uri="{BB962C8B-B14F-4D97-AF65-F5344CB8AC3E}">
        <p14:creationId xmlns:p14="http://schemas.microsoft.com/office/powerpoint/2010/main" val="3168649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粉末金型充填の高速化に用いられる。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r="34218" b="25626"/>
          <a:stretch/>
        </p:blipFill>
        <p:spPr>
          <a:xfrm>
            <a:off x="454946" y="2229307"/>
            <a:ext cx="2876868" cy="2583409"/>
          </a:xfrm>
          <a:prstGeom prst="rect">
            <a:avLst/>
          </a:prstGeom>
          <a:ln w="19050">
            <a:no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172916" y="1035280"/>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289759" y="2584871"/>
            <a:ext cx="445425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162447" y="2123206"/>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低圧領域が発生する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id="{2DFC3633-BC81-47E0-B028-6FEFC1104494}"/>
              </a:ext>
            </a:extLst>
          </p:cNvPr>
          <p:cNvSpPr txBox="1"/>
          <p:nvPr/>
        </p:nvSpPr>
        <p:spPr>
          <a:xfrm>
            <a:off x="4289759" y="4033304"/>
            <a:ext cx="444989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吸引効果によってどのような力が粒子に作用し、充填が促進されるのか明らかになっていない。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id="{7698C3BB-716A-AE45-89BB-89A7A0FA5B91}"/>
              </a:ext>
            </a:extLst>
          </p:cNvPr>
          <p:cNvSpPr txBox="1"/>
          <p:nvPr/>
        </p:nvSpPr>
        <p:spPr>
          <a:xfrm>
            <a:off x="4158087" y="3586909"/>
            <a:ext cx="460383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作用メカニズムが不明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吸引効果を発生させる下杵の降下について、その速度が吸引効果に与える影響が明らかになっていない。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a16="http://schemas.microsoft.com/office/drawing/2014/main" id="{974C79EA-8A63-4D4B-8A89-C03D922E2A75}"/>
              </a:ext>
            </a:extLst>
          </p:cNvPr>
          <p:cNvSpPr/>
          <p:nvPr/>
        </p:nvSpPr>
        <p:spPr>
          <a:xfrm>
            <a:off x="4244040" y="517636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7698C3BB-716A-AE45-89BB-89A7A0FA5B91}"/>
              </a:ext>
            </a:extLst>
          </p:cNvPr>
          <p:cNvSpPr txBox="1"/>
          <p:nvPr/>
        </p:nvSpPr>
        <p:spPr>
          <a:xfrm>
            <a:off x="4158086" y="4684359"/>
            <a:ext cx="460383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下杵の降下速度の影響が不明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 name="正方形/長方形 1"/>
          <p:cNvSpPr/>
          <p:nvPr/>
        </p:nvSpPr>
        <p:spPr>
          <a:xfrm>
            <a:off x="970376" y="3324482"/>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 本研究の目的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2DFC3633-BC81-47E0-B028-6FEFC1104494}"/>
              </a:ext>
            </a:extLst>
          </p:cNvPr>
          <p:cNvSpPr txBox="1"/>
          <p:nvPr/>
        </p:nvSpPr>
        <p:spPr>
          <a:xfrm>
            <a:off x="446869" y="1670389"/>
            <a:ext cx="5520751"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・視覚的な観測には限界がある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・任意の下杵降下速度を設定することが困難</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・充填途中も含め詳細に状態を観測可能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20" y="1160575"/>
            <a:ext cx="2925221" cy="2925221"/>
          </a:xfrm>
          <a:prstGeom prst="rect">
            <a:avLst/>
          </a:prstGeom>
        </p:spPr>
      </p:pic>
    </p:spTree>
    <p:extLst>
      <p:ext uri="{BB962C8B-B14F-4D97-AF65-F5344CB8AC3E}">
        <p14:creationId xmlns:p14="http://schemas.microsoft.com/office/powerpoint/2010/main" val="381712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649801" y="1081897"/>
            <a:ext cx="3259980"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295900" y="1484239"/>
            <a:ext cx="353901" cy="13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E1985C01-FDED-5247-BE0E-63F8FECF6E98}"/>
              </a:ext>
            </a:extLst>
          </p:cNvPr>
          <p:cNvCxnSpPr>
            <a:cxnSpLocks/>
            <a:stCxn id="33" idx="1"/>
            <a:endCxn id="31" idx="6"/>
          </p:cNvCxnSpPr>
          <p:nvPr/>
        </p:nvCxnSpPr>
        <p:spPr>
          <a:xfrm flipH="1">
            <a:off x="5247349" y="3510799"/>
            <a:ext cx="316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93B1A0-6823-834D-BB53-4E3E518EA3D6}"/>
              </a:ext>
            </a:extLst>
          </p:cNvPr>
          <p:cNvSpPr txBox="1"/>
          <p:nvPr/>
        </p:nvSpPr>
        <p:spPr>
          <a:xfrm>
            <a:off x="5564075" y="3095300"/>
            <a:ext cx="3345706" cy="830997"/>
          </a:xfrm>
          <a:prstGeom prst="rect">
            <a:avLst/>
          </a:prstGeom>
          <a:noFill/>
        </p:spPr>
        <p:txBody>
          <a:bodyPr wrap="square" rtlCol="0">
            <a:spAutoFit/>
          </a:bodyPr>
          <a:lstStyle/>
          <a:p>
            <a:r>
              <a:rPr lang="ja-JP" altLang="en-US" sz="2400" dirty="0"/>
              <a:t>中心部分に粒子</a:t>
            </a:r>
            <a:endParaRPr lang="en-US" altLang="ja-JP" sz="2400" dirty="0"/>
          </a:p>
          <a:p>
            <a:r>
              <a:rPr lang="ja-JP" altLang="en-US" sz="2400" dirty="0"/>
              <a:t>その周りに空気がある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42" name="テキスト ボックス 41"/>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6454" r="9182" b="2186"/>
          <a:stretch/>
        </p:blipFill>
        <p:spPr>
          <a:xfrm>
            <a:off x="305567" y="1020682"/>
            <a:ext cx="4079145" cy="307759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725699" y="1098520"/>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id="{F7F25173-3862-0D40-9BC3-7724C7112FA2}"/>
              </a:ext>
            </a:extLst>
          </p:cNvPr>
          <p:cNvSpPr/>
          <p:nvPr/>
        </p:nvSpPr>
        <p:spPr>
          <a:xfrm>
            <a:off x="2161715" y="2412694"/>
            <a:ext cx="1198430" cy="164948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2593B1A0-6823-834D-BB53-4E3E518EA3D6}"/>
              </a:ext>
            </a:extLst>
          </p:cNvPr>
          <p:cNvSpPr txBox="1"/>
          <p:nvPr/>
        </p:nvSpPr>
        <p:spPr>
          <a:xfrm>
            <a:off x="1047559" y="5742287"/>
            <a:ext cx="2964584" cy="307777"/>
          </a:xfrm>
          <a:prstGeom prst="rect">
            <a:avLst/>
          </a:prstGeom>
          <a:noFill/>
        </p:spPr>
        <p:txBody>
          <a:bodyPr wrap="square" rtlCol="0">
            <a:spAutoFit/>
          </a:bodyPr>
          <a:lstStyle/>
          <a:p>
            <a:pPr algn="ctr"/>
            <a:r>
              <a:rPr lang="ja-JP" altLang="en-US" sz="1400" dirty="0"/>
              <a:t>フラックスの観測面</a:t>
            </a:r>
            <a:endParaRPr lang="en-US" altLang="ja-JP" sz="1400" dirty="0"/>
          </a:p>
        </p:txBody>
      </p:sp>
      <p:sp>
        <p:nvSpPr>
          <p:cNvPr id="14" name="テキスト ボックス 13">
            <a:extLst>
              <a:ext uri="{FF2B5EF4-FFF2-40B4-BE49-F238E27FC236}">
                <a16:creationId xmlns:a16="http://schemas.microsoft.com/office/drawing/2014/main" id="{2593B1A0-6823-834D-BB53-4E3E518EA3D6}"/>
              </a:ext>
            </a:extLst>
          </p:cNvPr>
          <p:cNvSpPr txBox="1"/>
          <p:nvPr/>
        </p:nvSpPr>
        <p:spPr>
          <a:xfrm>
            <a:off x="4529136" y="1724916"/>
            <a:ext cx="4540182" cy="769441"/>
          </a:xfrm>
          <a:prstGeom prst="rect">
            <a:avLst/>
          </a:prstGeom>
          <a:noFill/>
        </p:spPr>
        <p:txBody>
          <a:bodyPr wrap="square" rtlCol="0">
            <a:spAutoFit/>
          </a:bodyPr>
          <a:lstStyle/>
          <a:p>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a:t>
            </a:r>
            <a:r>
              <a:rPr lang="ja-JP" altLang="en-US" sz="2200" dirty="0">
                <a:latin typeface="メイリオ" panose="020B0604030504040204" pitchFamily="50" charset="-128"/>
                <a:ea typeface="メイリオ" panose="020B0604030504040204" pitchFamily="50" charset="-128"/>
              </a:rPr>
              <a:t>が吸引効果の発生には必要と考えられる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59" y="4259995"/>
            <a:ext cx="2964584" cy="1482292"/>
          </a:xfrm>
          <a:prstGeom prst="rect">
            <a:avLst/>
          </a:prstGeom>
        </p:spPr>
      </p:pic>
      <p:sp>
        <p:nvSpPr>
          <p:cNvPr id="17" name="テキスト ボックス 16">
            <a:extLst>
              <a:ext uri="{FF2B5EF4-FFF2-40B4-BE49-F238E27FC236}">
                <a16:creationId xmlns:a16="http://schemas.microsoft.com/office/drawing/2014/main" id="{2593B1A0-6823-834D-BB53-4E3E518EA3D6}"/>
              </a:ext>
            </a:extLst>
          </p:cNvPr>
          <p:cNvSpPr txBox="1"/>
          <p:nvPr/>
        </p:nvSpPr>
        <p:spPr>
          <a:xfrm>
            <a:off x="4529136" y="1324806"/>
            <a:ext cx="4529138"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mm/s</a:t>
            </a:r>
            <a:r>
              <a:rPr lang="ja-JP" altLang="en-US" dirty="0">
                <a:latin typeface="メイリオ" panose="020B0604030504040204" pitchFamily="50" charset="-128"/>
                <a:ea typeface="メイリオ" panose="020B0604030504040204" pitchFamily="50" charset="-128"/>
              </a:rPr>
              <a:t>が他と異なる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a:solidFill>
                  <a:srgbClr val="FF0000"/>
                </a:solidFill>
                <a:latin typeface="メイリオ" panose="020B0604030504040204" pitchFamily="50" charset="-128"/>
                <a:ea typeface="メイリオ" panose="020B0604030504040204" pitchFamily="50" charset="-128"/>
              </a:rPr>
              <a:t>この時刻に生じている作用が吸引効果を発生させている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529136" y="2785047"/>
            <a:ext cx="4529138"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②下杵降下の瞬間にフラックスが上昇</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フラックスの上昇が現れる早さが充填完了時間の短さと一致</a:t>
            </a:r>
            <a:endParaRPr lang="en-US" altLang="ja-JP" sz="2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593B1A0-6823-834D-BB53-4E3E518EA3D6}"/>
              </a:ext>
            </a:extLst>
          </p:cNvPr>
          <p:cNvSpPr txBox="1"/>
          <p:nvPr/>
        </p:nvSpPr>
        <p:spPr>
          <a:xfrm>
            <a:off x="4529136" y="4260161"/>
            <a:ext cx="4529138"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③充填の終盤にフラックスが上昇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2593B1A0-6823-834D-BB53-4E3E518EA3D6}"/>
              </a:ext>
            </a:extLst>
          </p:cNvPr>
          <p:cNvSpPr txBox="1"/>
          <p:nvPr/>
        </p:nvSpPr>
        <p:spPr>
          <a:xfrm>
            <a:off x="3791596" y="249435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800821" y="2829735"/>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593B1A0-6823-834D-BB53-4E3E518EA3D6}"/>
              </a:ext>
            </a:extLst>
          </p:cNvPr>
          <p:cNvSpPr txBox="1"/>
          <p:nvPr/>
        </p:nvSpPr>
        <p:spPr>
          <a:xfrm>
            <a:off x="1300552" y="1511405"/>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593B1A0-6823-834D-BB53-4E3E518EA3D6}"/>
              </a:ext>
            </a:extLst>
          </p:cNvPr>
          <p:cNvSpPr txBox="1"/>
          <p:nvPr/>
        </p:nvSpPr>
        <p:spPr>
          <a:xfrm>
            <a:off x="2740091" y="197307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646316" y="558543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1217560" y="5680898"/>
            <a:ext cx="677251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下杵降下の瞬間の作用で吸引効果が発生する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7493671" y="5409318"/>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cxnSp>
        <p:nvCxnSpPr>
          <p:cNvPr id="23" name="直線コネクタ 22"/>
          <p:cNvCxnSpPr/>
          <p:nvPr/>
        </p:nvCxnSpPr>
        <p:spPr>
          <a:xfrm>
            <a:off x="6480871"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2593B1A0-6823-834D-BB53-4E3E518EA3D6}"/>
              </a:ext>
            </a:extLst>
          </p:cNvPr>
          <p:cNvSpPr txBox="1"/>
          <p:nvPr/>
        </p:nvSpPr>
        <p:spPr>
          <a:xfrm>
            <a:off x="5583834" y="3339352"/>
            <a:ext cx="1247211" cy="461665"/>
          </a:xfrm>
          <a:prstGeom prst="rect">
            <a:avLst/>
          </a:prstGeom>
          <a:noFill/>
        </p:spPr>
        <p:txBody>
          <a:bodyPr wrap="square" rtlCol="0">
            <a:spAutoFit/>
          </a:bodyPr>
          <a:lstStyle/>
          <a:p>
            <a:pPr algn="ctr"/>
            <a:r>
              <a:rPr lang="en-US" altLang="ja-JP" sz="2400" dirty="0"/>
              <a:t>0.002 s</a:t>
            </a:r>
          </a:p>
        </p:txBody>
      </p:sp>
      <p:sp>
        <p:nvSpPr>
          <p:cNvPr id="39" name="テキスト ボックス 38">
            <a:extLst>
              <a:ext uri="{FF2B5EF4-FFF2-40B4-BE49-F238E27FC236}">
                <a16:creationId xmlns:a16="http://schemas.microsoft.com/office/drawing/2014/main" id="{8040607D-C2AF-4B1D-8B0F-8EE53AB94E73}"/>
              </a:ext>
            </a:extLst>
          </p:cNvPr>
          <p:cNvSpPr txBox="1"/>
          <p:nvPr/>
        </p:nvSpPr>
        <p:spPr>
          <a:xfrm>
            <a:off x="4297442" y="2607981"/>
            <a:ext cx="1721768" cy="707886"/>
          </a:xfrm>
          <a:prstGeom prst="rect">
            <a:avLst/>
          </a:prstGeom>
          <a:noFill/>
        </p:spPr>
        <p:txBody>
          <a:bodyPr wrap="square" rtlCol="0">
            <a:spAutoFit/>
          </a:bodyPr>
          <a:lstStyle/>
          <a:p>
            <a:r>
              <a:rPr lang="ja-JP" altLang="en-US" sz="2000" dirty="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8</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a:latin typeface="Arial" panose="020B0604020202020204" pitchFamily="34" charset="0"/>
                <a:ea typeface="メイリオ" panose="020B0604030504040204" pitchFamily="50" charset="-128"/>
                <a:cs typeface="Arial" panose="020B0604020202020204" pitchFamily="34" charset="0"/>
              </a:rPr>
              <a:t>（最大）</a:t>
            </a:r>
          </a:p>
        </p:txBody>
      </p:sp>
      <p:sp>
        <p:nvSpPr>
          <p:cNvPr id="41" name="テキスト ボックス 40">
            <a:extLst>
              <a:ext uri="{FF2B5EF4-FFF2-40B4-BE49-F238E27FC236}">
                <a16:creationId xmlns:a16="http://schemas.microsoft.com/office/drawing/2014/main" id="{2593B1A0-6823-834D-BB53-4E3E518EA3D6}"/>
              </a:ext>
            </a:extLst>
          </p:cNvPr>
          <p:cNvSpPr txBox="1"/>
          <p:nvPr/>
        </p:nvSpPr>
        <p:spPr>
          <a:xfrm>
            <a:off x="4603817" y="3906897"/>
            <a:ext cx="4454457"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・下杵の降下速度に比例して作用する力が大きい</a:t>
            </a:r>
            <a:endParaRPr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8040607D-C2AF-4B1D-8B0F-8EE53AB94E73}"/>
              </a:ext>
            </a:extLst>
          </p:cNvPr>
          <p:cNvSpPr txBox="1"/>
          <p:nvPr/>
        </p:nvSpPr>
        <p:spPr>
          <a:xfrm>
            <a:off x="4297442" y="1273629"/>
            <a:ext cx="1721768" cy="707886"/>
          </a:xfrm>
          <a:prstGeom prst="rect">
            <a:avLst/>
          </a:prstGeom>
          <a:noFill/>
        </p:spPr>
        <p:txBody>
          <a:bodyPr wrap="square" rtlCol="0">
            <a:spAutoFit/>
          </a:bodyPr>
          <a:lstStyle/>
          <a:p>
            <a:r>
              <a:rPr lang="ja-JP" altLang="en-US" sz="2000" dirty="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9</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a:latin typeface="Arial" panose="020B0604020202020204" pitchFamily="34" charset="0"/>
                <a:ea typeface="メイリオ" panose="020B0604030504040204" pitchFamily="50" charset="-128"/>
                <a:cs typeface="Arial" panose="020B0604020202020204" pitchFamily="34" charset="0"/>
              </a:rPr>
              <a:t>（最大）</a:t>
            </a:r>
          </a:p>
        </p:txBody>
      </p:sp>
      <p:sp>
        <p:nvSpPr>
          <p:cNvPr id="16" name="正方形/長方形 15"/>
          <p:cNvSpPr/>
          <p:nvPr/>
        </p:nvSpPr>
        <p:spPr>
          <a:xfrm>
            <a:off x="4465440" y="4823632"/>
            <a:ext cx="4572000" cy="400110"/>
          </a:xfrm>
          <a:prstGeom prst="rect">
            <a:avLst/>
          </a:prstGeom>
        </p:spPr>
        <p:txBody>
          <a:bodyPr>
            <a:spAutoFit/>
          </a:bodyPr>
          <a:lstStyle/>
          <a:p>
            <a:r>
              <a:rPr lang="ja-JP" altLang="en-US" sz="2000" dirty="0">
                <a:latin typeface="メイリオ" panose="020B0604030504040204" pitchFamily="50" charset="-128"/>
                <a:ea typeface="メイリオ" panose="020B0604030504040204" pitchFamily="50" charset="-128"/>
              </a:rPr>
              <a:t>・時間の経過に対する力の減衰が早い</a:t>
            </a:r>
            <a:endParaRPr lang="en-US" altLang="ja-JP" sz="2000" dirty="0">
              <a:latin typeface="メイリオ" panose="020B0604030504040204" pitchFamily="50" charset="-128"/>
              <a:ea typeface="メイリオ" panose="020B0604030504040204" pitchFamily="50" charset="-128"/>
            </a:endParaRPr>
          </a:p>
        </p:txBody>
      </p:sp>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r="1339"/>
          <a:stretch/>
        </p:blipFill>
        <p:spPr>
          <a:xfrm>
            <a:off x="731144" y="1038740"/>
            <a:ext cx="3469067" cy="4434321"/>
          </a:xfrm>
          <a:prstGeom prst="rect">
            <a:avLst/>
          </a:prstGeom>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r="1102"/>
          <a:stretch/>
        </p:blipFill>
        <p:spPr>
          <a:xfrm>
            <a:off x="739153" y="1038740"/>
            <a:ext cx="3453049" cy="4434321"/>
          </a:xfrm>
          <a:prstGeom prst="rect">
            <a:avLst/>
          </a:prstGeom>
        </p:spPr>
      </p:pic>
      <p:sp>
        <p:nvSpPr>
          <p:cNvPr id="55" name="テキスト ボックス 54">
            <a:extLst>
              <a:ext uri="{FF2B5EF4-FFF2-40B4-BE49-F238E27FC236}">
                <a16:creationId xmlns:a16="http://schemas.microsoft.com/office/drawing/2014/main" id="{2593B1A0-6823-834D-BB53-4E3E518EA3D6}"/>
              </a:ext>
            </a:extLst>
          </p:cNvPr>
          <p:cNvSpPr txBox="1"/>
          <p:nvPr/>
        </p:nvSpPr>
        <p:spPr>
          <a:xfrm>
            <a:off x="6443045" y="3331480"/>
            <a:ext cx="1247211" cy="461665"/>
          </a:xfrm>
          <a:prstGeom prst="rect">
            <a:avLst/>
          </a:prstGeom>
          <a:noFill/>
        </p:spPr>
        <p:txBody>
          <a:bodyPr wrap="square" rtlCol="0">
            <a:spAutoFit/>
          </a:bodyPr>
          <a:lstStyle/>
          <a:p>
            <a:pPr algn="ctr"/>
            <a:r>
              <a:rPr lang="en-US" altLang="ja-JP" sz="2400" dirty="0"/>
              <a:t>0.006 s</a:t>
            </a:r>
          </a:p>
        </p:txBody>
      </p:sp>
      <p:cxnSp>
        <p:nvCxnSpPr>
          <p:cNvPr id="56" name="直線コネクタ 55"/>
          <p:cNvCxnSpPr/>
          <p:nvPr/>
        </p:nvCxnSpPr>
        <p:spPr>
          <a:xfrm>
            <a:off x="6540440"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xit" presetSubtype="0" fill="hold" grpId="0" nodeType="with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P spid="39" grpId="0"/>
      <p:bldP spid="42" grpId="0"/>
      <p:bldP spid="16"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33612" b="33770"/>
          <a:stretch/>
        </p:blipFill>
        <p:spPr>
          <a:xfrm>
            <a:off x="1313719" y="1071912"/>
            <a:ext cx="3851403" cy="3842245"/>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388" y="882644"/>
            <a:ext cx="2774750" cy="208106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435600" y="3551616"/>
            <a:ext cx="3622673" cy="461665"/>
          </a:xfrm>
          <a:prstGeom prst="rect">
            <a:avLst/>
          </a:prstGeom>
          <a:noFill/>
        </p:spPr>
        <p:txBody>
          <a:bodyPr wrap="square" rtlCol="0">
            <a:spAutoFit/>
          </a:bodyPr>
          <a:lstStyle/>
          <a:p>
            <a:r>
              <a:rPr kumimoji="1" lang="ja-JP" altLang="en-US" sz="2400" dirty="0"/>
              <a:t>流入路が空気により遮断</a:t>
            </a:r>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564300" y="555350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054059" y="5633996"/>
            <a:ext cx="793495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空気によって流入路が狭められ充填完了時間に差がでる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876442" y="522301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911588" y="3124941"/>
            <a:ext cx="622166" cy="426675"/>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969894" y="995866"/>
            <a:ext cx="941694" cy="3382661"/>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786832" y="3580914"/>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3279" y="4296858"/>
            <a:ext cx="3495892" cy="830997"/>
          </a:xfrm>
          <a:prstGeom prst="rect">
            <a:avLst/>
          </a:prstGeom>
          <a:noFill/>
        </p:spPr>
        <p:txBody>
          <a:bodyPr wrap="square" rtlCol="0">
            <a:spAutoFit/>
          </a:bodyPr>
          <a:lstStyle/>
          <a:p>
            <a:r>
              <a:rPr lang="ja-JP" altLang="en-US" sz="2400" dirty="0"/>
              <a:t>空気</a:t>
            </a:r>
            <a:r>
              <a:rPr kumimoji="1" lang="ja-JP" altLang="en-US" sz="2400" dirty="0"/>
              <a:t>が抜け終わる</a:t>
            </a:r>
            <a:endParaRPr kumimoji="1" lang="en-US" altLang="ja-JP" sz="2400" dirty="0"/>
          </a:p>
          <a:p>
            <a:r>
              <a:rPr lang="en-US" altLang="ja-JP" sz="2400" dirty="0"/>
              <a:t>= </a:t>
            </a:r>
            <a:r>
              <a:rPr lang="ja-JP" altLang="en-US" sz="2400" dirty="0"/>
              <a:t>後半のフラックス上昇</a:t>
            </a:r>
            <a:endParaRPr kumimoji="1" lang="ja-JP" altLang="en-US" sz="2400" dirty="0"/>
          </a:p>
        </p:txBody>
      </p:sp>
      <p:cxnSp>
        <p:nvCxnSpPr>
          <p:cNvPr id="19" name="直線コネクタ 18"/>
          <p:cNvCxnSpPr>
            <a:endCxn id="18" idx="1"/>
          </p:cNvCxnSpPr>
          <p:nvPr/>
        </p:nvCxnSpPr>
        <p:spPr>
          <a:xfrm>
            <a:off x="3524802" y="4049096"/>
            <a:ext cx="1858477" cy="66326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7821297" y="995867"/>
            <a:ext cx="1" cy="20070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593B1A0-6823-834D-BB53-4E3E518EA3D6}"/>
              </a:ext>
            </a:extLst>
          </p:cNvPr>
          <p:cNvSpPr txBox="1"/>
          <p:nvPr/>
        </p:nvSpPr>
        <p:spPr>
          <a:xfrm>
            <a:off x="6944157" y="3002875"/>
            <a:ext cx="1247211" cy="461665"/>
          </a:xfrm>
          <a:prstGeom prst="rect">
            <a:avLst/>
          </a:prstGeom>
          <a:noFill/>
        </p:spPr>
        <p:txBody>
          <a:bodyPr wrap="square" rtlCol="0">
            <a:spAutoFit/>
          </a:bodyPr>
          <a:lstStyle/>
          <a:p>
            <a:pPr algn="ctr"/>
            <a:r>
              <a:rPr lang="en-US" altLang="ja-JP" sz="2400" dirty="0"/>
              <a:t>0.014 s</a:t>
            </a:r>
          </a:p>
        </p:txBody>
      </p:sp>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r="88029" b="32805"/>
          <a:stretch/>
        </p:blipFill>
        <p:spPr>
          <a:xfrm>
            <a:off x="567651" y="1138311"/>
            <a:ext cx="708192" cy="3975094"/>
          </a:xfrm>
          <a:prstGeom prst="rect">
            <a:avLst/>
          </a:prstGeom>
        </p:spPr>
      </p:pic>
      <p:pic>
        <p:nvPicPr>
          <p:cNvPr id="28" name="図 27"/>
          <p:cNvPicPr>
            <a:picLocks noChangeAspect="1"/>
          </p:cNvPicPr>
          <p:nvPr/>
        </p:nvPicPr>
        <p:blipFill rotWithShape="1">
          <a:blip r:embed="rId3">
            <a:extLst>
              <a:ext uri="{28A0092B-C50C-407E-A947-70E740481C1C}">
                <a14:useLocalDpi xmlns:a14="http://schemas.microsoft.com/office/drawing/2010/main" val="0"/>
              </a:ext>
            </a:extLst>
          </a:blip>
          <a:srcRect l="33612" t="89214" b="3412"/>
          <a:stretch/>
        </p:blipFill>
        <p:spPr>
          <a:xfrm>
            <a:off x="1307438" y="4914157"/>
            <a:ext cx="3857684" cy="428480"/>
          </a:xfrm>
          <a:prstGeom prst="rect">
            <a:avLst/>
          </a:prstGeom>
        </p:spPr>
      </p:pic>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par>
                                <p:cTn id="25" presetID="14" presetClass="entr" presetSubtype="1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randombar(horizont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502431" y="3432945"/>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下杵降下開始の瞬間に流体抗力および圧力勾配による力が粒子に作用し、粒子が引き込まれる。この力の大きさは、下杵の降下速度に比例して強くなる。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201709" y="2974772"/>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粒子に作用する</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下杵が降下する瞬間の力が吸引効果を生む</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466430" y="3466182"/>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507400" y="4737590"/>
            <a:ext cx="7782491"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吸引効果の発生により、粒子の流入路は充填領域の中心部分に集中する。下杵の降下速度に比例して流入路は狭まり、速度が大きすぎると流入路が遮断され充填完了の遅れにつながる。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D8C0B001-A0D6-A14F-A918-6EE4BF3F64D0}"/>
              </a:ext>
            </a:extLst>
          </p:cNvPr>
          <p:cNvSpPr txBox="1"/>
          <p:nvPr/>
        </p:nvSpPr>
        <p:spPr>
          <a:xfrm>
            <a:off x="201710" y="4282910"/>
            <a:ext cx="860064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取り込んだ</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空気が粒子の流入路を制限</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 </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466430" y="4774320"/>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74E2D41-A451-BA4E-8A1D-950FABE40F5D}"/>
              </a:ext>
            </a:extLst>
          </p:cNvPr>
          <p:cNvSpPr txBox="1"/>
          <p:nvPr/>
        </p:nvSpPr>
        <p:spPr>
          <a:xfrm>
            <a:off x="201709" y="1040793"/>
            <a:ext cx="808818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吸引効果の作用メカニズムについて</a:t>
            </a:r>
            <a:r>
              <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つの特徴を明らかにできた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EBB9BA03-F82F-4F7D-8A4B-D9019D951B88}"/>
              </a:ext>
            </a:extLst>
          </p:cNvPr>
          <p:cNvSpPr txBox="1"/>
          <p:nvPr/>
        </p:nvSpPr>
        <p:spPr>
          <a:xfrm>
            <a:off x="502431" y="2124807"/>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粒子の自然落下速度に対して一定以上の下杵の降下速度がない場合、粒子にほとんど力は作用せず、吸引効果が発生しない。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id="{D8C0B001-A0D6-A14F-A918-6EE4BF3F64D0}"/>
              </a:ext>
            </a:extLst>
          </p:cNvPr>
          <p:cNvSpPr txBox="1"/>
          <p:nvPr/>
        </p:nvSpPr>
        <p:spPr>
          <a:xfrm>
            <a:off x="201709" y="166663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51E3F494-DFEB-4B7B-BF5D-6DC364459FDF}"/>
              </a:ext>
            </a:extLst>
          </p:cNvPr>
          <p:cNvSpPr/>
          <p:nvPr/>
        </p:nvSpPr>
        <p:spPr>
          <a:xfrm>
            <a:off x="466430" y="215804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下矢印 28">
            <a:extLst>
              <a:ext uri="{FF2B5EF4-FFF2-40B4-BE49-F238E27FC236}">
                <a16:creationId xmlns:a16="http://schemas.microsoft.com/office/drawing/2014/main" id="{F75BD82B-1F2C-8D48-ABC6-4DCF09391D73}"/>
              </a:ext>
            </a:extLst>
          </p:cNvPr>
          <p:cNvSpPr/>
          <p:nvPr/>
        </p:nvSpPr>
        <p:spPr>
          <a:xfrm rot="16200000">
            <a:off x="321813" y="552694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93098" y="5591048"/>
            <a:ext cx="7755022"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2800" dirty="0">
                <a:solidFill>
                  <a:srgbClr val="FF0000"/>
                </a:solidFill>
                <a:latin typeface="Meiryo" panose="020B0604030504040204" pitchFamily="34" charset="-128"/>
                <a:ea typeface="Meiryo" panose="020B0604030504040204" pitchFamily="34" charset="-128"/>
              </a:rPr>
              <a:t>実験では観測できない知見を得ることができた</a:t>
            </a:r>
            <a:endParaRPr lang="en-US" altLang="ja-JP" sz="28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33155</TotalTime>
  <Words>1751</Words>
  <Application>Microsoft Macintosh PowerPoint</Application>
  <PresentationFormat>画面に合わせる (4:3)</PresentationFormat>
  <Paragraphs>207</Paragraphs>
  <Slides>14</Slides>
  <Notes>9</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Segoe UI</vt:lpstr>
      <vt:lpstr>ヒラギノ丸ゴ Pro W4</vt:lpstr>
      <vt:lpstr>Meiryo</vt:lpstr>
      <vt:lpstr>Meiryo</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結論</vt:lpstr>
      <vt:lpstr> 結果・考察</vt:lpstr>
      <vt:lpstr> 解析手法</vt:lpstr>
      <vt:lpstr> 解析手法</vt:lpstr>
      <vt:lpstr> 解析手法</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3896</cp:revision>
  <dcterms:created xsi:type="dcterms:W3CDTF">2018-11-05T05:45:49Z</dcterms:created>
  <dcterms:modified xsi:type="dcterms:W3CDTF">2019-07-27T13:36:47Z</dcterms:modified>
</cp:coreProperties>
</file>